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34"/>
  </p:notesMasterIdLst>
  <p:sldIdLst>
    <p:sldId id="295" r:id="rId14"/>
    <p:sldId id="584" r:id="rId15"/>
    <p:sldId id="605" r:id="rId16"/>
    <p:sldId id="606" r:id="rId17"/>
    <p:sldId id="306" r:id="rId18"/>
    <p:sldId id="370" r:id="rId19"/>
    <p:sldId id="342" r:id="rId20"/>
    <p:sldId id="343" r:id="rId21"/>
    <p:sldId id="324" r:id="rId22"/>
    <p:sldId id="341" r:id="rId23"/>
    <p:sldId id="344" r:id="rId24"/>
    <p:sldId id="345" r:id="rId25"/>
    <p:sldId id="346" r:id="rId26"/>
    <p:sldId id="347" r:id="rId27"/>
    <p:sldId id="348" r:id="rId28"/>
    <p:sldId id="349" r:id="rId29"/>
    <p:sldId id="334" r:id="rId30"/>
    <p:sldId id="330" r:id="rId31"/>
    <p:sldId id="371" r:id="rId32"/>
    <p:sldId id="35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930" autoAdjust="0"/>
  </p:normalViewPr>
  <p:slideViewPr>
    <p:cSldViewPr snapToGrid="0">
      <p:cViewPr varScale="1">
        <p:scale>
          <a:sx n="108" d="100"/>
          <a:sy n="108" d="100"/>
        </p:scale>
        <p:origin x="7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notesMaster" Target="notesMasters/notesMaster1.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viewProps" Target="viewProps.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7/16/2018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12</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13</a:t>
            </a:fld>
            <a:endParaRPr lang="en-US" dirty="0"/>
          </a:p>
        </p:txBody>
      </p:sp>
    </p:spTree>
    <p:extLst>
      <p:ext uri="{BB962C8B-B14F-4D97-AF65-F5344CB8AC3E}">
        <p14:creationId xmlns:p14="http://schemas.microsoft.com/office/powerpoint/2010/main" val="839014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14</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15</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16</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7/16/2018 8:21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720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04728D5-99D5-4B27-8F03-9C83ED48E170}" type="slidenum">
              <a:rPr lang="en-US" smtClean="0"/>
              <a:pPr>
                <a:defRPr/>
              </a:pPr>
              <a:t>2</a:t>
            </a:fld>
            <a:endParaRPr lang="en-US"/>
          </a:p>
        </p:txBody>
      </p:sp>
    </p:spTree>
    <p:extLst>
      <p:ext uri="{BB962C8B-B14F-4D97-AF65-F5344CB8AC3E}">
        <p14:creationId xmlns:p14="http://schemas.microsoft.com/office/powerpoint/2010/main" val="18117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78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3</a:t>
            </a:fld>
            <a:endParaRPr lang="en-US"/>
          </a:p>
        </p:txBody>
      </p:sp>
    </p:spTree>
    <p:extLst>
      <p:ext uri="{BB962C8B-B14F-4D97-AF65-F5344CB8AC3E}">
        <p14:creationId xmlns:p14="http://schemas.microsoft.com/office/powerpoint/2010/main" val="3790175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4</a:t>
            </a:fld>
            <a:endParaRPr lang="en-US"/>
          </a:p>
        </p:txBody>
      </p:sp>
    </p:spTree>
    <p:extLst>
      <p:ext uri="{BB962C8B-B14F-4D97-AF65-F5344CB8AC3E}">
        <p14:creationId xmlns:p14="http://schemas.microsoft.com/office/powerpoint/2010/main" val="39846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5</a:t>
            </a:fld>
            <a:endParaRPr lang="en-US"/>
          </a:p>
        </p:txBody>
      </p:sp>
    </p:spTree>
    <p:extLst>
      <p:ext uri="{BB962C8B-B14F-4D97-AF65-F5344CB8AC3E}">
        <p14:creationId xmlns:p14="http://schemas.microsoft.com/office/powerpoint/2010/main" val="75376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dirty="0"/>
          </a:p>
        </p:txBody>
      </p:sp>
    </p:spTree>
    <p:extLst>
      <p:ext uri="{BB962C8B-B14F-4D97-AF65-F5344CB8AC3E}">
        <p14:creationId xmlns:p14="http://schemas.microsoft.com/office/powerpoint/2010/main" val="894337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dirty="0"/>
          </a:p>
        </p:txBody>
      </p:sp>
    </p:spTree>
    <p:extLst>
      <p:ext uri="{BB962C8B-B14F-4D97-AF65-F5344CB8AC3E}">
        <p14:creationId xmlns:p14="http://schemas.microsoft.com/office/powerpoint/2010/main" val="2410632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4"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F5DC-DDEB-4F77-8204-FDACC6386AC0}" type="datetimeFigureOut">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C62FA-0142-4F60-B8C4-004A923D01A7}" type="slidenum">
              <a:rPr lang="en-US" smtClean="0"/>
              <a:t>‹#›</a:t>
            </a:fld>
            <a:endParaRPr lang="en-US"/>
          </a:p>
        </p:txBody>
      </p:sp>
    </p:spTree>
    <p:extLst>
      <p:ext uri="{BB962C8B-B14F-4D97-AF65-F5344CB8AC3E}">
        <p14:creationId xmlns:p14="http://schemas.microsoft.com/office/powerpoint/2010/main" val="14586417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1_Demo">
    <p:spTree>
      <p:nvGrpSpPr>
        <p:cNvPr id="1" name=""/>
        <p:cNvGrpSpPr/>
        <p:nvPr/>
      </p:nvGrpSpPr>
      <p:grpSpPr>
        <a:xfrm>
          <a:off x="0" y="0"/>
          <a:ext cx="0" cy="0"/>
          <a:chOff x="0" y="0"/>
          <a:chExt cx="0" cy="0"/>
        </a:xfrm>
      </p:grpSpPr>
      <p:sp>
        <p:nvSpPr>
          <p:cNvPr id="9" name="Rectangle 8"/>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1143000"/>
            <a:ext cx="12192000" cy="4188279"/>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itle 1"/>
          <p:cNvSpPr txBox="1">
            <a:spLocks/>
          </p:cNvSpPr>
          <p:nvPr/>
        </p:nvSpPr>
        <p:spPr>
          <a:xfrm>
            <a:off x="1436460" y="2449966"/>
            <a:ext cx="6729413" cy="346075"/>
          </a:xfrm>
          <a:prstGeom prst="rect">
            <a:avLst/>
          </a:prstGeom>
        </p:spPr>
        <p:txBody>
          <a:bodyPr/>
          <a:lstStyle>
            <a:lvl1pPr algn="l" defTabSz="457200" rtl="0" eaLnBrk="0" fontAlgn="base" hangingPunct="0">
              <a:spcBef>
                <a:spcPct val="0"/>
              </a:spcBef>
              <a:spcAft>
                <a:spcPct val="0"/>
              </a:spcAft>
              <a:defRPr sz="1400" b="1" kern="1200" cap="all">
                <a:solidFill>
                  <a:schemeClr val="bg1"/>
                </a:solidFill>
                <a:latin typeface="Century Gothic"/>
                <a:ea typeface="ＭＳ Ｐゴシック" charset="0"/>
                <a:cs typeface="Century Gothic"/>
              </a:defRPr>
            </a:lvl1pPr>
            <a:lvl2pPr algn="l" defTabSz="457200" rtl="0" eaLnBrk="0" fontAlgn="base" hangingPunct="0">
              <a:spcBef>
                <a:spcPct val="0"/>
              </a:spcBef>
              <a:spcAft>
                <a:spcPct val="0"/>
              </a:spcAft>
              <a:defRPr sz="1400" b="1">
                <a:solidFill>
                  <a:schemeClr val="bg1"/>
                </a:solidFill>
                <a:latin typeface="Century Gothic" charset="0"/>
                <a:ea typeface="ＭＳ Ｐゴシック" charset="0"/>
              </a:defRPr>
            </a:lvl2pPr>
            <a:lvl3pPr algn="l" defTabSz="457200" rtl="0" eaLnBrk="0" fontAlgn="base" hangingPunct="0">
              <a:spcBef>
                <a:spcPct val="0"/>
              </a:spcBef>
              <a:spcAft>
                <a:spcPct val="0"/>
              </a:spcAft>
              <a:defRPr sz="1400" b="1">
                <a:solidFill>
                  <a:schemeClr val="bg1"/>
                </a:solidFill>
                <a:latin typeface="Century Gothic" charset="0"/>
                <a:ea typeface="ＭＳ Ｐゴシック" charset="0"/>
              </a:defRPr>
            </a:lvl3pPr>
            <a:lvl4pPr algn="l" defTabSz="457200" rtl="0" eaLnBrk="0" fontAlgn="base" hangingPunct="0">
              <a:spcBef>
                <a:spcPct val="0"/>
              </a:spcBef>
              <a:spcAft>
                <a:spcPct val="0"/>
              </a:spcAft>
              <a:defRPr sz="1400" b="1">
                <a:solidFill>
                  <a:schemeClr val="bg1"/>
                </a:solidFill>
                <a:latin typeface="Century Gothic" charset="0"/>
                <a:ea typeface="ＭＳ Ｐゴシック" charset="0"/>
              </a:defRPr>
            </a:lvl4pPr>
            <a:lvl5pPr algn="l" defTabSz="457200" rtl="0" eaLnBrk="0" fontAlgn="base" hangingPunct="0">
              <a:spcBef>
                <a:spcPct val="0"/>
              </a:spcBef>
              <a:spcAft>
                <a:spcPct val="0"/>
              </a:spcAft>
              <a:defRPr sz="1400" b="1">
                <a:solidFill>
                  <a:schemeClr val="bg1"/>
                </a:solidFill>
                <a:latin typeface="Century Gothic" charset="0"/>
                <a:ea typeface="ＭＳ Ｐゴシック" charset="0"/>
              </a:defRPr>
            </a:lvl5pPr>
            <a:lvl6pPr marL="457200" algn="l" defTabSz="457200" rtl="0" fontAlgn="base">
              <a:spcBef>
                <a:spcPct val="0"/>
              </a:spcBef>
              <a:spcAft>
                <a:spcPct val="0"/>
              </a:spcAft>
              <a:defRPr sz="1400" b="1">
                <a:solidFill>
                  <a:schemeClr val="bg1"/>
                </a:solidFill>
                <a:latin typeface="Century Gothic" charset="0"/>
                <a:ea typeface="ＭＳ Ｐゴシック" charset="0"/>
              </a:defRPr>
            </a:lvl6pPr>
            <a:lvl7pPr marL="914400" algn="l" defTabSz="457200" rtl="0" fontAlgn="base">
              <a:spcBef>
                <a:spcPct val="0"/>
              </a:spcBef>
              <a:spcAft>
                <a:spcPct val="0"/>
              </a:spcAft>
              <a:defRPr sz="1400" b="1">
                <a:solidFill>
                  <a:schemeClr val="bg1"/>
                </a:solidFill>
                <a:latin typeface="Century Gothic" charset="0"/>
                <a:ea typeface="ＭＳ Ｐゴシック" charset="0"/>
              </a:defRPr>
            </a:lvl7pPr>
            <a:lvl8pPr marL="1371600" algn="l" defTabSz="457200" rtl="0" fontAlgn="base">
              <a:spcBef>
                <a:spcPct val="0"/>
              </a:spcBef>
              <a:spcAft>
                <a:spcPct val="0"/>
              </a:spcAft>
              <a:defRPr sz="1400" b="1">
                <a:solidFill>
                  <a:schemeClr val="bg1"/>
                </a:solidFill>
                <a:latin typeface="Century Gothic" charset="0"/>
                <a:ea typeface="ＭＳ Ｐゴシック" charset="0"/>
              </a:defRPr>
            </a:lvl8pPr>
            <a:lvl9pPr marL="1828800" algn="l" defTabSz="457200" rtl="0" fontAlgn="base">
              <a:spcBef>
                <a:spcPct val="0"/>
              </a:spcBef>
              <a:spcAft>
                <a:spcPct val="0"/>
              </a:spcAft>
              <a:defRPr sz="1400" b="1">
                <a:solidFill>
                  <a:schemeClr val="bg1"/>
                </a:solidFill>
                <a:latin typeface="Century Gothic" charset="0"/>
                <a:ea typeface="ＭＳ Ｐゴシック" charset="0"/>
              </a:defRPr>
            </a:lvl9pPr>
          </a:lstStyle>
          <a:p>
            <a:pPr eaLnBrk="1" fontAlgn="auto" hangingPunct="1">
              <a:spcAft>
                <a:spcPts val="0"/>
              </a:spcAft>
              <a:defRPr/>
            </a:pPr>
            <a:r>
              <a:rPr lang="en-US" sz="1800" dirty="0">
                <a:ea typeface="+mj-ea"/>
              </a:rPr>
              <a:t>Demo</a:t>
            </a:r>
          </a:p>
        </p:txBody>
      </p:sp>
      <p:sp>
        <p:nvSpPr>
          <p:cNvPr id="10" name="Text Placeholder 2"/>
          <p:cNvSpPr>
            <a:spLocks noGrp="1"/>
          </p:cNvSpPr>
          <p:nvPr>
            <p:ph type="body" idx="1" hasCustomPrompt="1"/>
          </p:nvPr>
        </p:nvSpPr>
        <p:spPr>
          <a:xfrm>
            <a:off x="1533751" y="2898320"/>
            <a:ext cx="9234941" cy="1551215"/>
          </a:xfrm>
        </p:spPr>
        <p:txBody>
          <a:bodyPr anchor="t">
            <a:noAutofit/>
          </a:bodyPr>
          <a:lstStyle>
            <a:lvl1pPr marL="0" indent="0">
              <a:buNone/>
              <a:defRPr lang="en-US" sz="3200" kern="1200" dirty="0" smtClean="0">
                <a:solidFill>
                  <a:schemeClr val="bg1"/>
                </a:solidFill>
                <a:latin typeface="Century Gothic" panose="020B0502020202020204" pitchFamily="34" charset="0"/>
                <a:ea typeface="MS PGothic" panose="020B0600070205080204" pitchFamily="34" charset="-128"/>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Demo Description]</a:t>
            </a:r>
          </a:p>
        </p:txBody>
      </p:sp>
      <p:sp>
        <p:nvSpPr>
          <p:cNvPr id="8" name="Rectangle 7"/>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12192000" cy="62484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192682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6" Type="http://schemas.openxmlformats.org/officeDocument/2006/relationships/image" Target="../media/image19.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8.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 id="2147483940" r:id="rId13"/>
    <p:sldLayoutId id="2147483941" r:id="rId14"/>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2.xml"/><Relationship Id="rId5" Type="http://schemas.openxmlformats.org/officeDocument/2006/relationships/hyperlink" Target="https://www.meetup.com/The-RI-Microsoft-BIUG/events/248871735/" TargetMode="External"/><Relationship Id="rId4" Type="http://schemas.openxmlformats.org/officeDocument/2006/relationships/hyperlink" Target="https://github.com/bcafferky/shared"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11.xml"/><Relationship Id="rId1" Type="http://schemas.openxmlformats.org/officeDocument/2006/relationships/slideLayout" Target="../slideLayouts/slideLayout151.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3.xml"/></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5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9.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5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7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2.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5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7.xml"/><Relationship Id="rId1" Type="http://schemas.openxmlformats.org/officeDocument/2006/relationships/slideLayout" Target="../slideLayouts/slideLayout57.xml"/><Relationship Id="rId5" Type="http://schemas.openxmlformats.org/officeDocument/2006/relationships/image" Target="../media/image79.jpg"/><Relationship Id="rId4" Type="http://schemas.openxmlformats.org/officeDocument/2006/relationships/image" Target="../media/image7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2.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18" Type="http://schemas.openxmlformats.org/officeDocument/2006/relationships/image" Target="../media/image43.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42.jpeg"/><Relationship Id="rId2" Type="http://schemas.openxmlformats.org/officeDocument/2006/relationships/notesSlide" Target="../notesSlides/notesSlide2.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15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jpeg"/><Relationship Id="rId10" Type="http://schemas.openxmlformats.org/officeDocument/2006/relationships/image" Target="../media/image35.jpe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49.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49.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54.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4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7.xml"/><Relationship Id="rId1" Type="http://schemas.openxmlformats.org/officeDocument/2006/relationships/slideLayout" Target="../slideLayouts/slideLayout143.xml"/><Relationship Id="rId6" Type="http://schemas.openxmlformats.org/officeDocument/2006/relationships/image" Target="../media/image54.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4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312690" y="3288368"/>
            <a:ext cx="10664309" cy="1793090"/>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 Brief Introduction</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Data Solutions Enabler</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215317" y="5793337"/>
            <a:ext cx="3775585" cy="369332"/>
          </a:xfrm>
          <a:prstGeom prst="rect">
            <a:avLst/>
          </a:prstGeom>
        </p:spPr>
        <p:txBody>
          <a:bodyPr wrap="none">
            <a:spAutoFit/>
          </a:bodyPr>
          <a:lstStyle/>
          <a:p>
            <a:r>
              <a:rPr lang="en-US" dirty="0">
                <a:hlinkClick r:id="rId4"/>
              </a:rPr>
              <a:t>https://github.com/bcafferky/shared</a:t>
            </a:r>
            <a:endParaRPr lang="en-US" dirty="0"/>
          </a:p>
        </p:txBody>
      </p:sp>
      <p:sp>
        <p:nvSpPr>
          <p:cNvPr id="8" name="Rectangle 7">
            <a:extLst>
              <a:ext uri="{FF2B5EF4-FFF2-40B4-BE49-F238E27FC236}">
                <a16:creationId xmlns:a16="http://schemas.microsoft.com/office/drawing/2014/main" id="{C7B7DA44-709A-485C-8241-7514CC91F292}"/>
              </a:ext>
            </a:extLst>
          </p:cNvPr>
          <p:cNvSpPr/>
          <p:nvPr/>
        </p:nvSpPr>
        <p:spPr>
          <a:xfrm>
            <a:off x="215317" y="6243317"/>
            <a:ext cx="7639574" cy="369332"/>
          </a:xfrm>
          <a:prstGeom prst="rect">
            <a:avLst/>
          </a:prstGeom>
        </p:spPr>
        <p:txBody>
          <a:bodyPr wrap="square">
            <a:spAutoFit/>
          </a:bodyPr>
          <a:lstStyle/>
          <a:p>
            <a:r>
              <a:rPr lang="en-US" dirty="0">
                <a:hlinkClick r:id="rId5"/>
              </a:rPr>
              <a:t>https://www.meetup.com/The-RI-Microsoft-BIUG/events/248871735/</a:t>
            </a:r>
            <a:endParaRPr lang="en-US" dirty="0"/>
          </a:p>
        </p:txBody>
      </p:sp>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6F874-2B43-4797-8597-5DE74A5D651C}"/>
              </a:ext>
            </a:extLst>
          </p:cNvPr>
          <p:cNvSpPr>
            <a:spLocks noGrp="1"/>
          </p:cNvSpPr>
          <p:nvPr>
            <p:ph type="title"/>
          </p:nvPr>
        </p:nvSpPr>
        <p:spPr/>
        <p:txBody>
          <a:bodyPr/>
          <a:lstStyle/>
          <a:p>
            <a:r>
              <a:rPr lang="en-US" dirty="0"/>
              <a:t>Demonstration</a:t>
            </a:r>
          </a:p>
        </p:txBody>
      </p:sp>
      <p:sp>
        <p:nvSpPr>
          <p:cNvPr id="5" name="Rectangle 4">
            <a:extLst>
              <a:ext uri="{FF2B5EF4-FFF2-40B4-BE49-F238E27FC236}">
                <a16:creationId xmlns:a16="http://schemas.microsoft.com/office/drawing/2014/main" id="{CDEC39FF-28EE-497C-A4F9-09C79FBB2C7C}"/>
              </a:ext>
            </a:extLst>
          </p:cNvPr>
          <p:cNvSpPr/>
          <p:nvPr/>
        </p:nvSpPr>
        <p:spPr>
          <a:xfrm>
            <a:off x="478397" y="3174666"/>
            <a:ext cx="2178289" cy="369332"/>
          </a:xfrm>
          <a:prstGeom prst="rect">
            <a:avLst/>
          </a:prstGeom>
        </p:spPr>
        <p:txBody>
          <a:bodyPr wrap="none">
            <a:spAutoFit/>
          </a:bodyPr>
          <a:lstStyle/>
          <a:p>
            <a:r>
              <a:rPr lang="en-US" dirty="0" err="1">
                <a:latin typeface="&amp;quot"/>
              </a:rPr>
              <a:t>binu_diabetes_demo</a:t>
            </a:r>
            <a:endParaRPr lang="en-US" dirty="0"/>
          </a:p>
        </p:txBody>
      </p:sp>
    </p:spTree>
    <p:extLst>
      <p:ext uri="{BB962C8B-B14F-4D97-AF65-F5344CB8AC3E}">
        <p14:creationId xmlns:p14="http://schemas.microsoft.com/office/powerpoint/2010/main" val="162650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264B025F-B392-4404-9883-8193402EF733}"/>
              </a:ext>
            </a:extLst>
          </p:cNvPr>
          <p:cNvSpPr/>
          <p:nvPr/>
        </p:nvSpPr>
        <p:spPr>
          <a:xfrm>
            <a:off x="2065582" y="3067076"/>
            <a:ext cx="9777229"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1" name="Rectangle: Rounded Corners 50">
            <a:extLst>
              <a:ext uri="{FF2B5EF4-FFF2-40B4-BE49-F238E27FC236}">
                <a16:creationId xmlns:a16="http://schemas.microsoft.com/office/drawing/2014/main" id="{B3A5915F-FE69-4E43-9A79-C2A1B842396A}"/>
              </a:ext>
            </a:extLst>
          </p:cNvPr>
          <p:cNvSpPr/>
          <p:nvPr/>
        </p:nvSpPr>
        <p:spPr>
          <a:xfrm>
            <a:off x="191318" y="3067076"/>
            <a:ext cx="1454702"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8" name="Rectangle: Rounded Corners 57">
            <a:extLst>
              <a:ext uri="{FF2B5EF4-FFF2-40B4-BE49-F238E27FC236}">
                <a16:creationId xmlns:a16="http://schemas.microsoft.com/office/drawing/2014/main" id="{2958CE9B-0770-41D3-BD5E-D6F0A98BB8E8}"/>
              </a:ext>
            </a:extLst>
          </p:cNvPr>
          <p:cNvSpPr/>
          <p:nvPr/>
        </p:nvSpPr>
        <p:spPr>
          <a:xfrm>
            <a:off x="141923" y="778320"/>
            <a:ext cx="4109294" cy="1614604"/>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2" name="Rectangle 1">
            <a:extLst>
              <a:ext uri="{FF2B5EF4-FFF2-40B4-BE49-F238E27FC236}">
                <a16:creationId xmlns:a16="http://schemas.microsoft.com/office/drawing/2014/main" id="{5BB4965F-7EE6-4D6E-8C37-E9247B72FD84}"/>
              </a:ext>
            </a:extLst>
          </p:cNvPr>
          <p:cNvSpPr/>
          <p:nvPr/>
        </p:nvSpPr>
        <p:spPr>
          <a:xfrm>
            <a:off x="0" y="6246421"/>
            <a:ext cx="12192000" cy="60770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lose up of a logo&#10;&#10;Description generated with high confidence">
            <a:extLst>
              <a:ext uri="{FF2B5EF4-FFF2-40B4-BE49-F238E27FC236}">
                <a16:creationId xmlns:a16="http://schemas.microsoft.com/office/drawing/2014/main" id="{3A57EDCE-6CED-454B-86EA-0756AF14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927" y="1903179"/>
            <a:ext cx="407697" cy="308143"/>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2516DE0E-C2CD-4FF5-B87B-856B0CA7D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71" y="4702543"/>
            <a:ext cx="407697" cy="308143"/>
          </a:xfrm>
          <a:prstGeom prst="rect">
            <a:avLst/>
          </a:prstGeom>
        </p:spPr>
      </p:pic>
      <p:pic>
        <p:nvPicPr>
          <p:cNvPr id="21" name="Picture 20" descr="A close up of a logo&#10;&#10;Description generated with high confidence">
            <a:extLst>
              <a:ext uri="{FF2B5EF4-FFF2-40B4-BE49-F238E27FC236}">
                <a16:creationId xmlns:a16="http://schemas.microsoft.com/office/drawing/2014/main" id="{A1A93AD7-FDB1-4CFD-8398-3C4726B42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430" y="4715008"/>
            <a:ext cx="375648" cy="308143"/>
          </a:xfrm>
          <a:prstGeom prst="rect">
            <a:avLst/>
          </a:prstGeom>
        </p:spPr>
      </p:pic>
      <p:sp>
        <p:nvSpPr>
          <p:cNvPr id="19" name="Arrow: Left-Right 18">
            <a:extLst>
              <a:ext uri="{FF2B5EF4-FFF2-40B4-BE49-F238E27FC236}">
                <a16:creationId xmlns:a16="http://schemas.microsoft.com/office/drawing/2014/main" id="{BEE4DCA1-2807-4EDF-8DFA-25FA4BE66BBF}"/>
              </a:ext>
            </a:extLst>
          </p:cNvPr>
          <p:cNvSpPr/>
          <p:nvPr/>
        </p:nvSpPr>
        <p:spPr>
          <a:xfrm>
            <a:off x="907292" y="6088587"/>
            <a:ext cx="10763207" cy="48463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a:t>
            </a:r>
          </a:p>
        </p:txBody>
      </p:sp>
      <p:pic>
        <p:nvPicPr>
          <p:cNvPr id="26" name="Picture 25" descr="A close up of a logo&#10;&#10;Description generated with high confidence">
            <a:extLst>
              <a:ext uri="{FF2B5EF4-FFF2-40B4-BE49-F238E27FC236}">
                <a16:creationId xmlns:a16="http://schemas.microsoft.com/office/drawing/2014/main" id="{04EE1535-4AAE-4FFA-8691-B29168A8F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37" y="1908997"/>
            <a:ext cx="375648" cy="308143"/>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12A5081A-30A8-4DB7-9B00-8815FF80A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996" y="4677431"/>
            <a:ext cx="407697" cy="308143"/>
          </a:xfrm>
          <a:prstGeom prst="rect">
            <a:avLst/>
          </a:prstGeom>
        </p:spPr>
      </p:pic>
      <p:pic>
        <p:nvPicPr>
          <p:cNvPr id="28" name="Picture 2" descr="Image result for python">
            <a:extLst>
              <a:ext uri="{FF2B5EF4-FFF2-40B4-BE49-F238E27FC236}">
                <a16:creationId xmlns:a16="http://schemas.microsoft.com/office/drawing/2014/main" id="{B89B6B26-FADE-42E1-8D3D-678B15D5D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65" y="4708408"/>
            <a:ext cx="397778" cy="308143"/>
          </a:xfrm>
          <a:prstGeom prst="rect">
            <a:avLst/>
          </a:prstGeom>
          <a:solidFill>
            <a:schemeClr val="bg1"/>
          </a:solidFill>
        </p:spPr>
      </p:pic>
      <p:pic>
        <p:nvPicPr>
          <p:cNvPr id="29" name="Picture 2" descr="Image result for python">
            <a:extLst>
              <a:ext uri="{FF2B5EF4-FFF2-40B4-BE49-F238E27FC236}">
                <a16:creationId xmlns:a16="http://schemas.microsoft.com/office/drawing/2014/main" id="{31743FE5-2FB3-41BE-85D4-795CD44B2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573" y="1909874"/>
            <a:ext cx="368523" cy="308143"/>
          </a:xfrm>
          <a:prstGeom prst="rect">
            <a:avLst/>
          </a:prstGeom>
          <a:solidFill>
            <a:schemeClr val="bg1"/>
          </a:solidFill>
        </p:spPr>
      </p:pic>
      <p:pic>
        <p:nvPicPr>
          <p:cNvPr id="30" name="Picture 2" descr="Image result for python">
            <a:extLst>
              <a:ext uri="{FF2B5EF4-FFF2-40B4-BE49-F238E27FC236}">
                <a16:creationId xmlns:a16="http://schemas.microsoft.com/office/drawing/2014/main" id="{ECCBAC94-EC2E-4CBB-909D-3E496C961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217" y="4732608"/>
            <a:ext cx="368523" cy="308143"/>
          </a:xfrm>
          <a:prstGeom prst="rect">
            <a:avLst/>
          </a:prstGeom>
          <a:solidFill>
            <a:schemeClr val="bg1"/>
          </a:solidFill>
        </p:spPr>
      </p:pic>
      <p:pic>
        <p:nvPicPr>
          <p:cNvPr id="31" name="Picture 2" descr="Image result for python">
            <a:extLst>
              <a:ext uri="{FF2B5EF4-FFF2-40B4-BE49-F238E27FC236}">
                <a16:creationId xmlns:a16="http://schemas.microsoft.com/office/drawing/2014/main" id="{FC322EF8-3B64-492D-BAA9-D0F64F63C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1549" y="4677431"/>
            <a:ext cx="368523" cy="308143"/>
          </a:xfrm>
          <a:prstGeom prst="rect">
            <a:avLst/>
          </a:prstGeom>
          <a:solidFill>
            <a:schemeClr val="bg1"/>
          </a:solidFill>
        </p:spPr>
      </p:pic>
      <p:pic>
        <p:nvPicPr>
          <p:cNvPr id="32" name="Picture 31" descr="A close up of a logo&#10;&#10;Description generated with high confidence">
            <a:extLst>
              <a:ext uri="{FF2B5EF4-FFF2-40B4-BE49-F238E27FC236}">
                <a16:creationId xmlns:a16="http://schemas.microsoft.com/office/drawing/2014/main" id="{0A1EF29C-A851-4A13-8B1D-3468B2E02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796" y="4649035"/>
            <a:ext cx="407697" cy="308143"/>
          </a:xfrm>
          <a:prstGeom prst="rect">
            <a:avLst/>
          </a:prstGeom>
        </p:spPr>
      </p:pic>
      <p:pic>
        <p:nvPicPr>
          <p:cNvPr id="33" name="Picture 2" descr="Image result for python">
            <a:extLst>
              <a:ext uri="{FF2B5EF4-FFF2-40B4-BE49-F238E27FC236}">
                <a16:creationId xmlns:a16="http://schemas.microsoft.com/office/drawing/2014/main" id="{CF3416D8-F768-4597-9059-EDE18880F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7408" y="4649035"/>
            <a:ext cx="368523" cy="308143"/>
          </a:xfrm>
          <a:prstGeom prst="rect">
            <a:avLst/>
          </a:prstGeom>
          <a:solidFill>
            <a:schemeClr val="bg1"/>
          </a:solidFill>
        </p:spPr>
      </p:pic>
      <p:pic>
        <p:nvPicPr>
          <p:cNvPr id="35" name="Picture 2" descr="Image result for python">
            <a:extLst>
              <a:ext uri="{FF2B5EF4-FFF2-40B4-BE49-F238E27FC236}">
                <a16:creationId xmlns:a16="http://schemas.microsoft.com/office/drawing/2014/main" id="{0DBE3ACB-C91C-4DCB-B02E-70B9ED794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86" y="1925603"/>
            <a:ext cx="368523" cy="308143"/>
          </a:xfrm>
          <a:prstGeom prst="rect">
            <a:avLst/>
          </a:prstGeom>
          <a:solidFill>
            <a:schemeClr val="bg1"/>
          </a:solidFill>
        </p:spPr>
      </p:pic>
      <p:sp>
        <p:nvSpPr>
          <p:cNvPr id="3" name="TextBox 2">
            <a:extLst>
              <a:ext uri="{FF2B5EF4-FFF2-40B4-BE49-F238E27FC236}">
                <a16:creationId xmlns:a16="http://schemas.microsoft.com/office/drawing/2014/main" id="{D2E9B306-E363-4793-BA4E-0791ED832537}"/>
              </a:ext>
            </a:extLst>
          </p:cNvPr>
          <p:cNvSpPr txBox="1"/>
          <p:nvPr/>
        </p:nvSpPr>
        <p:spPr>
          <a:xfrm>
            <a:off x="3701140" y="-23484"/>
            <a:ext cx="4675447" cy="523220"/>
          </a:xfrm>
          <a:prstGeom prst="rect">
            <a:avLst/>
          </a:prstGeom>
          <a:noFill/>
        </p:spPr>
        <p:txBody>
          <a:bodyPr wrap="none" rtlCol="0">
            <a:spAutoFit/>
          </a:bodyPr>
          <a:lstStyle/>
          <a:p>
            <a:r>
              <a:rPr lang="en-US" sz="2800" dirty="0">
                <a:solidFill>
                  <a:srgbClr val="FFFF00"/>
                </a:solidFill>
                <a:latin typeface="Arial Black" panose="020B0A04020102020204" pitchFamily="34" charset="0"/>
              </a:rPr>
              <a:t>Data Analysis Platform</a:t>
            </a:r>
          </a:p>
        </p:txBody>
      </p:sp>
      <p:pic>
        <p:nvPicPr>
          <p:cNvPr id="3076" name="Picture 4" descr="Image result for azure security">
            <a:extLst>
              <a:ext uri="{FF2B5EF4-FFF2-40B4-BE49-F238E27FC236}">
                <a16:creationId xmlns:a16="http://schemas.microsoft.com/office/drawing/2014/main" id="{D021C941-21E2-467B-B612-AD123607B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8891" y="176730"/>
            <a:ext cx="646012" cy="646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BA87C5-0384-4276-907E-86D5B02B520D}"/>
              </a:ext>
            </a:extLst>
          </p:cNvPr>
          <p:cNvSpPr txBox="1"/>
          <p:nvPr/>
        </p:nvSpPr>
        <p:spPr>
          <a:xfrm>
            <a:off x="311802" y="5636893"/>
            <a:ext cx="5872120"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chemeClr val="bg1"/>
                </a:solidFill>
              </a:rPr>
              <a:t>PostgreSQL and MySQL Offered as Azure Services (in preview).</a:t>
            </a:r>
          </a:p>
        </p:txBody>
      </p:sp>
      <p:sp>
        <p:nvSpPr>
          <p:cNvPr id="6" name="TextBox 5">
            <a:extLst>
              <a:ext uri="{FF2B5EF4-FFF2-40B4-BE49-F238E27FC236}">
                <a16:creationId xmlns:a16="http://schemas.microsoft.com/office/drawing/2014/main" id="{FF97FD6D-A26F-44CC-96FA-8F74F5B310FA}"/>
              </a:ext>
            </a:extLst>
          </p:cNvPr>
          <p:cNvSpPr txBox="1"/>
          <p:nvPr/>
        </p:nvSpPr>
        <p:spPr>
          <a:xfrm>
            <a:off x="369820" y="3136666"/>
            <a:ext cx="954107" cy="307777"/>
          </a:xfrm>
          <a:prstGeom prst="rect">
            <a:avLst/>
          </a:prstGeom>
          <a:noFill/>
        </p:spPr>
        <p:txBody>
          <a:bodyPr wrap="none" rtlCol="0">
            <a:spAutoFit/>
          </a:bodyPr>
          <a:lstStyle/>
          <a:p>
            <a:r>
              <a:rPr lang="en-US" sz="1400" dirty="0">
                <a:solidFill>
                  <a:schemeClr val="bg1"/>
                </a:solidFill>
              </a:rPr>
              <a:t>On-Prem</a:t>
            </a:r>
          </a:p>
        </p:txBody>
      </p:sp>
      <p:pic>
        <p:nvPicPr>
          <p:cNvPr id="1026" name="Picture 2" descr="See the source image">
            <a:extLst>
              <a:ext uri="{FF2B5EF4-FFF2-40B4-BE49-F238E27FC236}">
                <a16:creationId xmlns:a16="http://schemas.microsoft.com/office/drawing/2014/main" id="{AB0B9FF1-E094-4528-BB2D-BD7328CCF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326" y="1210287"/>
            <a:ext cx="692436" cy="673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EE75B01A-28E1-428C-8CDA-F1212DF50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116" y="1213020"/>
            <a:ext cx="654811" cy="654811"/>
          </a:xfrm>
          <a:prstGeom prst="rect">
            <a:avLst/>
          </a:prstGeom>
          <a:solidFill>
            <a:schemeClr val="bg1"/>
          </a:solidFill>
        </p:spPr>
      </p:pic>
      <p:pic>
        <p:nvPicPr>
          <p:cNvPr id="4" name="Picture 3">
            <a:extLst>
              <a:ext uri="{FF2B5EF4-FFF2-40B4-BE49-F238E27FC236}">
                <a16:creationId xmlns:a16="http://schemas.microsoft.com/office/drawing/2014/main" id="{D2A2B600-FAE3-4BDE-ADD5-42C5BB650197}"/>
              </a:ext>
            </a:extLst>
          </p:cNvPr>
          <p:cNvPicPr>
            <a:picLocks noChangeAspect="1"/>
          </p:cNvPicPr>
          <p:nvPr/>
        </p:nvPicPr>
        <p:blipFill>
          <a:blip r:embed="rId8"/>
          <a:stretch>
            <a:fillRect/>
          </a:stretch>
        </p:blipFill>
        <p:spPr>
          <a:xfrm>
            <a:off x="2325190" y="1229099"/>
            <a:ext cx="659888" cy="654812"/>
          </a:xfrm>
          <a:prstGeom prst="rect">
            <a:avLst/>
          </a:prstGeom>
        </p:spPr>
      </p:pic>
      <p:sp>
        <p:nvSpPr>
          <p:cNvPr id="9" name="TextBox 8">
            <a:extLst>
              <a:ext uri="{FF2B5EF4-FFF2-40B4-BE49-F238E27FC236}">
                <a16:creationId xmlns:a16="http://schemas.microsoft.com/office/drawing/2014/main" id="{6C7F017D-F83F-4F88-8A8F-D6BE3DA975CC}"/>
              </a:ext>
            </a:extLst>
          </p:cNvPr>
          <p:cNvSpPr txBox="1"/>
          <p:nvPr/>
        </p:nvSpPr>
        <p:spPr>
          <a:xfrm>
            <a:off x="2200690" y="1004741"/>
            <a:ext cx="931665" cy="215444"/>
          </a:xfrm>
          <a:prstGeom prst="rect">
            <a:avLst/>
          </a:prstGeom>
          <a:noFill/>
        </p:spPr>
        <p:txBody>
          <a:bodyPr wrap="none" rtlCol="0">
            <a:spAutoFit/>
          </a:bodyPr>
          <a:lstStyle/>
          <a:p>
            <a:r>
              <a:rPr lang="en-US" sz="800" dirty="0">
                <a:solidFill>
                  <a:schemeClr val="bg1"/>
                </a:solidFill>
              </a:rPr>
              <a:t>ML Workbench</a:t>
            </a:r>
          </a:p>
        </p:txBody>
      </p:sp>
      <p:pic>
        <p:nvPicPr>
          <p:cNvPr id="1030" name="Picture 6" descr="See the source image">
            <a:extLst>
              <a:ext uri="{FF2B5EF4-FFF2-40B4-BE49-F238E27FC236}">
                <a16:creationId xmlns:a16="http://schemas.microsoft.com/office/drawing/2014/main" id="{D96347F9-E252-40BE-A42F-ADF3A29F3C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755" y="3483652"/>
            <a:ext cx="1245252" cy="9305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267E87ED-4242-434C-9C4B-1CD7A9626A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662" y="3516160"/>
            <a:ext cx="1245251" cy="7041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94AC308-1480-49D4-BB31-8308F2D4D710}"/>
              </a:ext>
            </a:extLst>
          </p:cNvPr>
          <p:cNvSpPr txBox="1"/>
          <p:nvPr/>
        </p:nvSpPr>
        <p:spPr>
          <a:xfrm>
            <a:off x="2208803" y="4287330"/>
            <a:ext cx="1399742" cy="276999"/>
          </a:xfrm>
          <a:prstGeom prst="rect">
            <a:avLst/>
          </a:prstGeom>
          <a:noFill/>
        </p:spPr>
        <p:txBody>
          <a:bodyPr wrap="none" rtlCol="0">
            <a:spAutoFit/>
          </a:bodyPr>
          <a:lstStyle/>
          <a:p>
            <a:r>
              <a:rPr lang="en-US" sz="1200" dirty="0">
                <a:solidFill>
                  <a:schemeClr val="bg1"/>
                </a:solidFill>
              </a:rPr>
              <a:t>Analysis Services</a:t>
            </a:r>
          </a:p>
        </p:txBody>
      </p:sp>
      <p:pic>
        <p:nvPicPr>
          <p:cNvPr id="1034" name="Picture 10" descr="See the source image">
            <a:extLst>
              <a:ext uri="{FF2B5EF4-FFF2-40B4-BE49-F238E27FC236}">
                <a16:creationId xmlns:a16="http://schemas.microsoft.com/office/drawing/2014/main" id="{E5B11D79-45DF-4F6E-A9DB-02403DA501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5417" y="3521161"/>
            <a:ext cx="713583" cy="713583"/>
          </a:xfrm>
          <a:prstGeom prst="rect">
            <a:avLst/>
          </a:prstGeom>
          <a:solidFill>
            <a:schemeClr val="bg1"/>
          </a:solidFill>
        </p:spPr>
      </p:pic>
      <p:sp>
        <p:nvSpPr>
          <p:cNvPr id="45" name="TextBox 44">
            <a:extLst>
              <a:ext uri="{FF2B5EF4-FFF2-40B4-BE49-F238E27FC236}">
                <a16:creationId xmlns:a16="http://schemas.microsoft.com/office/drawing/2014/main" id="{CC54561C-409B-4AAC-9503-F353C3D975C8}"/>
              </a:ext>
            </a:extLst>
          </p:cNvPr>
          <p:cNvSpPr txBox="1"/>
          <p:nvPr/>
        </p:nvSpPr>
        <p:spPr>
          <a:xfrm>
            <a:off x="3663505" y="4271756"/>
            <a:ext cx="958917" cy="461665"/>
          </a:xfrm>
          <a:prstGeom prst="rect">
            <a:avLst/>
          </a:prstGeom>
          <a:noFill/>
        </p:spPr>
        <p:txBody>
          <a:bodyPr wrap="none" rtlCol="0">
            <a:spAutoFit/>
          </a:bodyPr>
          <a:lstStyle/>
          <a:p>
            <a:pPr algn="ctr"/>
            <a:r>
              <a:rPr lang="en-US" sz="1200" dirty="0">
                <a:solidFill>
                  <a:schemeClr val="bg1"/>
                </a:solidFill>
              </a:rPr>
              <a:t>Data Lake</a:t>
            </a:r>
          </a:p>
          <a:p>
            <a:pPr algn="ctr"/>
            <a:r>
              <a:rPr lang="en-US" sz="1200" dirty="0">
                <a:solidFill>
                  <a:schemeClr val="bg1"/>
                </a:solidFill>
              </a:rPr>
              <a:t>Analytics</a:t>
            </a:r>
          </a:p>
        </p:txBody>
      </p:sp>
      <p:pic>
        <p:nvPicPr>
          <p:cNvPr id="1036" name="Picture 12" descr="See the source image">
            <a:extLst>
              <a:ext uri="{FF2B5EF4-FFF2-40B4-BE49-F238E27FC236}">
                <a16:creationId xmlns:a16="http://schemas.microsoft.com/office/drawing/2014/main" id="{AB0A0120-F008-4E00-A478-66FFFB79E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8815" y="3485831"/>
            <a:ext cx="1315497" cy="68827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2E6E0D79-7975-4825-8879-B7835223CB27}"/>
              </a:ext>
            </a:extLst>
          </p:cNvPr>
          <p:cNvSpPr txBox="1"/>
          <p:nvPr/>
        </p:nvSpPr>
        <p:spPr>
          <a:xfrm>
            <a:off x="4629585" y="4284700"/>
            <a:ext cx="1778051" cy="276999"/>
          </a:xfrm>
          <a:prstGeom prst="rect">
            <a:avLst/>
          </a:prstGeom>
          <a:noFill/>
        </p:spPr>
        <p:txBody>
          <a:bodyPr wrap="none" rtlCol="0">
            <a:spAutoFit/>
          </a:bodyPr>
          <a:lstStyle/>
          <a:p>
            <a:pPr algn="ctr"/>
            <a:r>
              <a:rPr lang="en-US" sz="1200" dirty="0">
                <a:solidFill>
                  <a:schemeClr val="bg1"/>
                </a:solidFill>
              </a:rPr>
              <a:t>SQL Data Warehouse</a:t>
            </a:r>
          </a:p>
        </p:txBody>
      </p:sp>
      <p:pic>
        <p:nvPicPr>
          <p:cNvPr id="1038" name="Picture 14" descr="Image result for SQL Server Cloud">
            <a:extLst>
              <a:ext uri="{FF2B5EF4-FFF2-40B4-BE49-F238E27FC236}">
                <a16:creationId xmlns:a16="http://schemas.microsoft.com/office/drawing/2014/main" id="{134F56FD-F216-4EBC-A343-2ADC14C349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39908" y="3504893"/>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8994E40D-3DCC-4375-949F-DDAB0C02E291}"/>
              </a:ext>
            </a:extLst>
          </p:cNvPr>
          <p:cNvSpPr txBox="1"/>
          <p:nvPr/>
        </p:nvSpPr>
        <p:spPr>
          <a:xfrm>
            <a:off x="6336697" y="4274965"/>
            <a:ext cx="1693092" cy="461665"/>
          </a:xfrm>
          <a:prstGeom prst="rect">
            <a:avLst/>
          </a:prstGeom>
          <a:noFill/>
        </p:spPr>
        <p:txBody>
          <a:bodyPr wrap="none" rtlCol="0">
            <a:spAutoFit/>
          </a:bodyPr>
          <a:lstStyle/>
          <a:p>
            <a:pPr algn="ctr"/>
            <a:r>
              <a:rPr lang="en-US" sz="1200" dirty="0">
                <a:solidFill>
                  <a:schemeClr val="bg1"/>
                </a:solidFill>
              </a:rPr>
              <a:t>Managed Instance/</a:t>
            </a:r>
          </a:p>
          <a:p>
            <a:pPr algn="ctr"/>
            <a:r>
              <a:rPr lang="en-US" sz="1200" dirty="0">
                <a:solidFill>
                  <a:schemeClr val="bg1"/>
                </a:solidFill>
              </a:rPr>
              <a:t>SQL DB</a:t>
            </a:r>
          </a:p>
        </p:txBody>
      </p:sp>
      <p:pic>
        <p:nvPicPr>
          <p:cNvPr id="1040" name="Picture 16" descr="See the source image">
            <a:extLst>
              <a:ext uri="{FF2B5EF4-FFF2-40B4-BE49-F238E27FC236}">
                <a16:creationId xmlns:a16="http://schemas.microsoft.com/office/drawing/2014/main" id="{BFBF1433-D523-4B6C-8EA5-2BD21D92AD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48390" y="3502161"/>
            <a:ext cx="1267786" cy="665587"/>
          </a:xfrm>
          <a:prstGeom prst="rect">
            <a:avLst/>
          </a:prstGeom>
          <a:solidFill>
            <a:schemeClr val="bg1"/>
          </a:solidFill>
        </p:spPr>
      </p:pic>
      <p:sp>
        <p:nvSpPr>
          <p:cNvPr id="52" name="TextBox 51">
            <a:extLst>
              <a:ext uri="{FF2B5EF4-FFF2-40B4-BE49-F238E27FC236}">
                <a16:creationId xmlns:a16="http://schemas.microsoft.com/office/drawing/2014/main" id="{D74DA893-2C7D-4C05-8755-072202D125D0}"/>
              </a:ext>
            </a:extLst>
          </p:cNvPr>
          <p:cNvSpPr txBox="1"/>
          <p:nvPr/>
        </p:nvSpPr>
        <p:spPr>
          <a:xfrm>
            <a:off x="7972367" y="4284699"/>
            <a:ext cx="1019831" cy="276999"/>
          </a:xfrm>
          <a:prstGeom prst="rect">
            <a:avLst/>
          </a:prstGeom>
          <a:noFill/>
        </p:spPr>
        <p:txBody>
          <a:bodyPr wrap="none" rtlCol="0">
            <a:spAutoFit/>
          </a:bodyPr>
          <a:lstStyle/>
          <a:p>
            <a:pPr algn="ctr"/>
            <a:r>
              <a:rPr lang="en-US" sz="1200" dirty="0">
                <a:solidFill>
                  <a:schemeClr val="bg1"/>
                </a:solidFill>
              </a:rPr>
              <a:t>Cosmos DB</a:t>
            </a:r>
          </a:p>
        </p:txBody>
      </p:sp>
      <p:pic>
        <p:nvPicPr>
          <p:cNvPr id="1042" name="Picture 18" descr="http://blogs.microsoft.co.il/blogs/roadan/Hadoop-Azure-Logo-New_55D1639C.jpg">
            <a:extLst>
              <a:ext uri="{FF2B5EF4-FFF2-40B4-BE49-F238E27FC236}">
                <a16:creationId xmlns:a16="http://schemas.microsoft.com/office/drawing/2014/main" id="{E722919D-7EF9-46B0-B764-FC74AC2B9E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09797" y="3476842"/>
            <a:ext cx="805165" cy="80785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45289D4B-C625-4F0F-ABA3-3A082B0F4B43}"/>
              </a:ext>
            </a:extLst>
          </p:cNvPr>
          <p:cNvSpPr txBox="1"/>
          <p:nvPr/>
        </p:nvSpPr>
        <p:spPr>
          <a:xfrm>
            <a:off x="9396293" y="4344742"/>
            <a:ext cx="875561" cy="276999"/>
          </a:xfrm>
          <a:prstGeom prst="rect">
            <a:avLst/>
          </a:prstGeom>
          <a:noFill/>
        </p:spPr>
        <p:txBody>
          <a:bodyPr wrap="none" rtlCol="0">
            <a:spAutoFit/>
          </a:bodyPr>
          <a:lstStyle/>
          <a:p>
            <a:pPr algn="ctr"/>
            <a:r>
              <a:rPr lang="en-US" sz="1200" dirty="0">
                <a:solidFill>
                  <a:schemeClr val="bg1"/>
                </a:solidFill>
              </a:rPr>
              <a:t>HDInsight</a:t>
            </a:r>
          </a:p>
        </p:txBody>
      </p:sp>
      <p:pic>
        <p:nvPicPr>
          <p:cNvPr id="1044" name="Picture 20" descr="See the source image">
            <a:extLst>
              <a:ext uri="{FF2B5EF4-FFF2-40B4-BE49-F238E27FC236}">
                <a16:creationId xmlns:a16="http://schemas.microsoft.com/office/drawing/2014/main" id="{A05B5CD6-D578-46B9-B76C-0B9BB723C3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54718" y="3490133"/>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FEB98D8-571A-4DAE-86C9-6D0D3670CDFF}"/>
              </a:ext>
            </a:extLst>
          </p:cNvPr>
          <p:cNvSpPr txBox="1"/>
          <p:nvPr/>
        </p:nvSpPr>
        <p:spPr>
          <a:xfrm>
            <a:off x="10657955" y="4330855"/>
            <a:ext cx="979755" cy="276999"/>
          </a:xfrm>
          <a:prstGeom prst="rect">
            <a:avLst/>
          </a:prstGeom>
          <a:noFill/>
        </p:spPr>
        <p:txBody>
          <a:bodyPr wrap="none" rtlCol="0">
            <a:spAutoFit/>
          </a:bodyPr>
          <a:lstStyle/>
          <a:p>
            <a:pPr algn="ctr"/>
            <a:r>
              <a:rPr lang="en-US" sz="1200" dirty="0">
                <a:solidFill>
                  <a:schemeClr val="bg1"/>
                </a:solidFill>
              </a:rPr>
              <a:t>Databricks</a:t>
            </a:r>
          </a:p>
        </p:txBody>
      </p:sp>
      <p:sp>
        <p:nvSpPr>
          <p:cNvPr id="59" name="TextBox 58">
            <a:extLst>
              <a:ext uri="{FF2B5EF4-FFF2-40B4-BE49-F238E27FC236}">
                <a16:creationId xmlns:a16="http://schemas.microsoft.com/office/drawing/2014/main" id="{15075186-32F6-4C08-8F6B-CF15BDC94CD8}"/>
              </a:ext>
            </a:extLst>
          </p:cNvPr>
          <p:cNvSpPr txBox="1"/>
          <p:nvPr/>
        </p:nvSpPr>
        <p:spPr>
          <a:xfrm>
            <a:off x="1247435" y="631462"/>
            <a:ext cx="1018227" cy="276999"/>
          </a:xfrm>
          <a:prstGeom prst="rect">
            <a:avLst/>
          </a:prstGeom>
          <a:solidFill>
            <a:srgbClr val="7030A0"/>
          </a:solidFill>
        </p:spPr>
        <p:txBody>
          <a:bodyPr wrap="none" rtlCol="0">
            <a:spAutoFit/>
          </a:bodyPr>
          <a:lstStyle/>
          <a:p>
            <a:r>
              <a:rPr lang="en-US" sz="1200" dirty="0">
                <a:solidFill>
                  <a:schemeClr val="bg1"/>
                </a:solidFill>
              </a:rPr>
              <a:t>Client Tools</a:t>
            </a:r>
          </a:p>
        </p:txBody>
      </p:sp>
      <p:cxnSp>
        <p:nvCxnSpPr>
          <p:cNvPr id="38" name="Straight Arrow Connector 37">
            <a:extLst>
              <a:ext uri="{FF2B5EF4-FFF2-40B4-BE49-F238E27FC236}">
                <a16:creationId xmlns:a16="http://schemas.microsoft.com/office/drawing/2014/main" id="{88567BFA-F5CB-4F1E-9E8C-E139A68C7585}"/>
              </a:ext>
            </a:extLst>
          </p:cNvPr>
          <p:cNvCxnSpPr>
            <a:cxnSpLocks/>
          </p:cNvCxnSpPr>
          <p:nvPr/>
        </p:nvCxnSpPr>
        <p:spPr>
          <a:xfrm>
            <a:off x="1028465" y="2208100"/>
            <a:ext cx="1418644" cy="11802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AC14A3-D454-41D8-9F70-91687CFC023B}"/>
              </a:ext>
            </a:extLst>
          </p:cNvPr>
          <p:cNvCxnSpPr>
            <a:cxnSpLocks/>
          </p:cNvCxnSpPr>
          <p:nvPr/>
        </p:nvCxnSpPr>
        <p:spPr>
          <a:xfrm flipH="1">
            <a:off x="1843016" y="3485097"/>
            <a:ext cx="17371" cy="1555654"/>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46" name="Picture 22" descr="See the source image">
            <a:extLst>
              <a:ext uri="{FF2B5EF4-FFF2-40B4-BE49-F238E27FC236}">
                <a16:creationId xmlns:a16="http://schemas.microsoft.com/office/drawing/2014/main" id="{0C769A4D-CFA5-4B52-96A3-ADA4586C36C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02126" y="1331765"/>
            <a:ext cx="1144403" cy="598759"/>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75EAE1D-A47F-476E-80AF-6AD907E44A61}"/>
              </a:ext>
            </a:extLst>
          </p:cNvPr>
          <p:cNvSpPr txBox="1"/>
          <p:nvPr/>
        </p:nvSpPr>
        <p:spPr>
          <a:xfrm>
            <a:off x="5455662" y="2012954"/>
            <a:ext cx="1630575" cy="461665"/>
          </a:xfrm>
          <a:prstGeom prst="rect">
            <a:avLst/>
          </a:prstGeom>
          <a:noFill/>
        </p:spPr>
        <p:txBody>
          <a:bodyPr wrap="none" rtlCol="0">
            <a:spAutoFit/>
          </a:bodyPr>
          <a:lstStyle/>
          <a:p>
            <a:pPr algn="ctr"/>
            <a:r>
              <a:rPr lang="en-US" sz="1200" dirty="0">
                <a:solidFill>
                  <a:schemeClr val="bg1"/>
                </a:solidFill>
              </a:rPr>
              <a:t>Azure Data Factory</a:t>
            </a:r>
          </a:p>
          <a:p>
            <a:pPr algn="ctr"/>
            <a:r>
              <a:rPr lang="en-US" sz="1200" dirty="0">
                <a:solidFill>
                  <a:schemeClr val="bg1"/>
                </a:solidFill>
              </a:rPr>
              <a:t>Data Ingestion</a:t>
            </a:r>
          </a:p>
        </p:txBody>
      </p:sp>
      <p:pic>
        <p:nvPicPr>
          <p:cNvPr id="1048" name="Picture 24" descr="See the source image">
            <a:extLst>
              <a:ext uri="{FF2B5EF4-FFF2-40B4-BE49-F238E27FC236}">
                <a16:creationId xmlns:a16="http://schemas.microsoft.com/office/drawing/2014/main" id="{B725ADBF-2023-47F6-9EF8-532B7EF7B31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09797" y="2079674"/>
            <a:ext cx="805165" cy="80516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28A837BA-8149-416E-AC41-58433A1D0CA5}"/>
              </a:ext>
            </a:extLst>
          </p:cNvPr>
          <p:cNvSpPr txBox="1"/>
          <p:nvPr/>
        </p:nvSpPr>
        <p:spPr>
          <a:xfrm>
            <a:off x="9501318" y="1773411"/>
            <a:ext cx="813043" cy="246221"/>
          </a:xfrm>
          <a:prstGeom prst="rect">
            <a:avLst/>
          </a:prstGeom>
          <a:noFill/>
        </p:spPr>
        <p:txBody>
          <a:bodyPr wrap="none" rtlCol="0">
            <a:spAutoFit/>
          </a:bodyPr>
          <a:lstStyle/>
          <a:p>
            <a:r>
              <a:rPr lang="en-US" sz="1000" dirty="0">
                <a:solidFill>
                  <a:schemeClr val="bg1"/>
                </a:solidFill>
              </a:rPr>
              <a:t>Streaming</a:t>
            </a:r>
          </a:p>
        </p:txBody>
      </p:sp>
      <p:cxnSp>
        <p:nvCxnSpPr>
          <p:cNvPr id="64" name="Straight Arrow Connector 63">
            <a:extLst>
              <a:ext uri="{FF2B5EF4-FFF2-40B4-BE49-F238E27FC236}">
                <a16:creationId xmlns:a16="http://schemas.microsoft.com/office/drawing/2014/main" id="{00645D7C-9123-41D7-86BD-74F801BAFC10}"/>
              </a:ext>
            </a:extLst>
          </p:cNvPr>
          <p:cNvCxnSpPr>
            <a:cxnSpLocks/>
            <a:endCxn id="1042" idx="0"/>
          </p:cNvCxnSpPr>
          <p:nvPr/>
        </p:nvCxnSpPr>
        <p:spPr>
          <a:xfrm>
            <a:off x="9911165" y="2884839"/>
            <a:ext cx="1215" cy="5920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B92F90-7A94-4921-B5DE-1FEB6F9B57D3}"/>
              </a:ext>
            </a:extLst>
          </p:cNvPr>
          <p:cNvPicPr>
            <a:picLocks noChangeAspect="1"/>
          </p:cNvPicPr>
          <p:nvPr/>
        </p:nvPicPr>
        <p:blipFill>
          <a:blip r:embed="rId19"/>
          <a:stretch>
            <a:fillRect/>
          </a:stretch>
        </p:blipFill>
        <p:spPr>
          <a:xfrm>
            <a:off x="3260341" y="1201167"/>
            <a:ext cx="793069" cy="696745"/>
          </a:xfrm>
          <a:prstGeom prst="rect">
            <a:avLst/>
          </a:prstGeom>
          <a:solidFill>
            <a:schemeClr val="bg1"/>
          </a:solidFill>
        </p:spPr>
      </p:pic>
      <p:cxnSp>
        <p:nvCxnSpPr>
          <p:cNvPr id="11" name="Straight Arrow Connector 10">
            <a:extLst>
              <a:ext uri="{FF2B5EF4-FFF2-40B4-BE49-F238E27FC236}">
                <a16:creationId xmlns:a16="http://schemas.microsoft.com/office/drawing/2014/main" id="{533A9289-7B5A-4D1F-AAE3-B37DB76CA1D5}"/>
              </a:ext>
            </a:extLst>
          </p:cNvPr>
          <p:cNvCxnSpPr/>
          <p:nvPr/>
        </p:nvCxnSpPr>
        <p:spPr>
          <a:xfrm flipH="1">
            <a:off x="2876809" y="2012954"/>
            <a:ext cx="824331" cy="13753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B0364F1-0CA4-4561-8D79-E3F30D406365}"/>
              </a:ext>
            </a:extLst>
          </p:cNvPr>
          <p:cNvSpPr txBox="1"/>
          <p:nvPr/>
        </p:nvSpPr>
        <p:spPr>
          <a:xfrm>
            <a:off x="4690444" y="4542208"/>
            <a:ext cx="1763624" cy="230832"/>
          </a:xfrm>
          <a:prstGeom prst="rect">
            <a:avLst/>
          </a:prstGeom>
          <a:noFill/>
        </p:spPr>
        <p:txBody>
          <a:bodyPr wrap="none" rtlCol="0">
            <a:spAutoFit/>
          </a:bodyPr>
          <a:lstStyle/>
          <a:p>
            <a:r>
              <a:rPr lang="en-US" sz="900" dirty="0">
                <a:solidFill>
                  <a:schemeClr val="bg1"/>
                </a:solidFill>
              </a:rPr>
              <a:t>Massively Parallel Processing</a:t>
            </a:r>
          </a:p>
        </p:txBody>
      </p:sp>
      <p:pic>
        <p:nvPicPr>
          <p:cNvPr id="10" name="Picture 9">
            <a:extLst>
              <a:ext uri="{FF2B5EF4-FFF2-40B4-BE49-F238E27FC236}">
                <a16:creationId xmlns:a16="http://schemas.microsoft.com/office/drawing/2014/main" id="{407F4BE1-B2A5-4C2C-B519-202972A4EBD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56856" y="1269808"/>
            <a:ext cx="780290" cy="780290"/>
          </a:xfrm>
          <a:prstGeom prst="rect">
            <a:avLst/>
          </a:prstGeom>
          <a:solidFill>
            <a:schemeClr val="bg1"/>
          </a:solidFill>
        </p:spPr>
      </p:pic>
      <p:sp>
        <p:nvSpPr>
          <p:cNvPr id="60" name="TextBox 59">
            <a:extLst>
              <a:ext uri="{FF2B5EF4-FFF2-40B4-BE49-F238E27FC236}">
                <a16:creationId xmlns:a16="http://schemas.microsoft.com/office/drawing/2014/main" id="{C362F7E8-AB70-489B-A7CF-474DFBFAD5BD}"/>
              </a:ext>
            </a:extLst>
          </p:cNvPr>
          <p:cNvSpPr txBox="1"/>
          <p:nvPr/>
        </p:nvSpPr>
        <p:spPr>
          <a:xfrm>
            <a:off x="7540281" y="2081689"/>
            <a:ext cx="1233286" cy="461665"/>
          </a:xfrm>
          <a:prstGeom prst="rect">
            <a:avLst/>
          </a:prstGeom>
          <a:noFill/>
        </p:spPr>
        <p:txBody>
          <a:bodyPr wrap="none" rtlCol="0">
            <a:spAutoFit/>
          </a:bodyPr>
          <a:lstStyle/>
          <a:p>
            <a:pPr algn="ctr"/>
            <a:r>
              <a:rPr lang="en-US" sz="1200" dirty="0">
                <a:solidFill>
                  <a:schemeClr val="bg1"/>
                </a:solidFill>
              </a:rPr>
              <a:t>Azure Cognitive</a:t>
            </a:r>
          </a:p>
          <a:p>
            <a:pPr algn="ctr"/>
            <a:r>
              <a:rPr lang="en-US" sz="1200" dirty="0">
                <a:solidFill>
                  <a:schemeClr val="bg1"/>
                </a:solidFill>
              </a:rPr>
              <a:t>Services</a:t>
            </a:r>
          </a:p>
        </p:txBody>
      </p:sp>
      <p:sp>
        <p:nvSpPr>
          <p:cNvPr id="61" name="TextBox 60">
            <a:extLst>
              <a:ext uri="{FF2B5EF4-FFF2-40B4-BE49-F238E27FC236}">
                <a16:creationId xmlns:a16="http://schemas.microsoft.com/office/drawing/2014/main" id="{70D784A9-1E4A-4B88-A5E7-4C58BAFD78AA}"/>
              </a:ext>
            </a:extLst>
          </p:cNvPr>
          <p:cNvSpPr txBox="1"/>
          <p:nvPr/>
        </p:nvSpPr>
        <p:spPr>
          <a:xfrm>
            <a:off x="6659263" y="4696872"/>
            <a:ext cx="855875" cy="276999"/>
          </a:xfrm>
          <a:prstGeom prst="rect">
            <a:avLst/>
          </a:prstGeom>
          <a:noFill/>
        </p:spPr>
        <p:txBody>
          <a:bodyPr wrap="none" rtlCol="0">
            <a:spAutoFit/>
          </a:bodyPr>
          <a:lstStyle/>
          <a:p>
            <a:pPr algn="ctr"/>
            <a:r>
              <a:rPr lang="en-US" sz="1200" dirty="0">
                <a:solidFill>
                  <a:schemeClr val="bg1"/>
                </a:solidFill>
              </a:rPr>
              <a:t>In Preview</a:t>
            </a:r>
          </a:p>
        </p:txBody>
      </p:sp>
      <p:sp>
        <p:nvSpPr>
          <p:cNvPr id="13" name="Oval 12">
            <a:extLst>
              <a:ext uri="{FF2B5EF4-FFF2-40B4-BE49-F238E27FC236}">
                <a16:creationId xmlns:a16="http://schemas.microsoft.com/office/drawing/2014/main" id="{67C44F1C-0553-4959-9150-A51A975F39B6}"/>
              </a:ext>
            </a:extLst>
          </p:cNvPr>
          <p:cNvSpPr/>
          <p:nvPr/>
        </p:nvSpPr>
        <p:spPr bwMode="auto">
          <a:xfrm>
            <a:off x="9116176" y="5294291"/>
            <a:ext cx="1751178" cy="8318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Cloudera via Marketplace</a:t>
            </a:r>
          </a:p>
        </p:txBody>
      </p:sp>
      <p:cxnSp>
        <p:nvCxnSpPr>
          <p:cNvPr id="62" name="Straight Arrow Connector 61">
            <a:extLst>
              <a:ext uri="{FF2B5EF4-FFF2-40B4-BE49-F238E27FC236}">
                <a16:creationId xmlns:a16="http://schemas.microsoft.com/office/drawing/2014/main" id="{CBF4543E-53EB-450D-844A-053373E96A53}"/>
              </a:ext>
            </a:extLst>
          </p:cNvPr>
          <p:cNvCxnSpPr>
            <a:cxnSpLocks/>
          </p:cNvCxnSpPr>
          <p:nvPr/>
        </p:nvCxnSpPr>
        <p:spPr>
          <a:xfrm>
            <a:off x="10023483" y="2884612"/>
            <a:ext cx="959161" cy="5990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67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565839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4" name="Picture 3" descr="A close up of a toy&#10;&#10;Description generated with high confidence">
            <a:extLst>
              <a:ext uri="{FF2B5EF4-FFF2-40B4-BE49-F238E27FC236}">
                <a16:creationId xmlns:a16="http://schemas.microsoft.com/office/drawing/2014/main" id="{6493F40A-169C-44FD-9B47-4C6B1F0E5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50" y="1673722"/>
            <a:ext cx="3197266" cy="3234179"/>
          </a:xfrm>
          <a:prstGeom prst="rect">
            <a:avLst/>
          </a:prstGeom>
        </p:spPr>
      </p:pic>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1" name="Title 1">
            <a:extLst>
              <a:ext uri="{FF2B5EF4-FFF2-40B4-BE49-F238E27FC236}">
                <a16:creationId xmlns:a16="http://schemas.microsoft.com/office/drawing/2014/main" id="{47AF1802-C145-4D88-9F54-632E257E0754}"/>
              </a:ext>
            </a:extLst>
          </p:cNvPr>
          <p:cNvSpPr txBox="1">
            <a:spLocks/>
          </p:cNvSpPr>
          <p:nvPr/>
        </p:nvSpPr>
        <p:spPr>
          <a:xfrm>
            <a:off x="1402703" y="5566266"/>
            <a:ext cx="2768081"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Up</a:t>
            </a:r>
          </a:p>
        </p:txBody>
      </p:sp>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spTree>
    <p:extLst>
      <p:ext uri="{BB962C8B-B14F-4D97-AF65-F5344CB8AC3E}">
        <p14:creationId xmlns:p14="http://schemas.microsoft.com/office/powerpoint/2010/main" val="15472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a:solidFill>
            <a:srgbClr val="00206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pic>
        <p:nvPicPr>
          <p:cNvPr id="4098" name="Picture 2" descr="Image result for phone book">
            <a:extLst>
              <a:ext uri="{FF2B5EF4-FFF2-40B4-BE49-F238E27FC236}">
                <a16:creationId xmlns:a16="http://schemas.microsoft.com/office/drawing/2014/main" id="{2C3E30C6-2911-4A64-906B-585702C1F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737" y="2394908"/>
            <a:ext cx="3112315" cy="206818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D2B3FA4-D915-42D6-B0A9-E58F44D059F9}"/>
              </a:ext>
            </a:extLst>
          </p:cNvPr>
          <p:cNvSpPr/>
          <p:nvPr/>
        </p:nvSpPr>
        <p:spPr>
          <a:xfrm>
            <a:off x="4806892" y="3322040"/>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087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721554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6" name="Title 3"/>
          <p:cNvSpPr txBox="1">
            <a:spLocks/>
          </p:cNvSpPr>
          <p:nvPr/>
        </p:nvSpPr>
        <p:spPr>
          <a:xfrm>
            <a:off x="174199" y="137544"/>
            <a:ext cx="10692882" cy="59649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bg1"/>
                </a:solidFill>
                <a:latin typeface="Arial Rounded MT Bold" panose="020F0704030504030204" pitchFamily="34" charset="0"/>
              </a:rPr>
              <a:t>The Apache Hadoop Ecosystem</a:t>
            </a:r>
          </a:p>
        </p:txBody>
      </p:sp>
      <p:pic>
        <p:nvPicPr>
          <p:cNvPr id="1026" name="Picture 2" descr="See the source image">
            <a:extLst>
              <a:ext uri="{FF2B5EF4-FFF2-40B4-BE49-F238E27FC236}">
                <a16:creationId xmlns:a16="http://schemas.microsoft.com/office/drawing/2014/main" id="{71C07ADA-6E5D-402F-AD44-9D8FC4074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95" y="926027"/>
            <a:ext cx="11229630" cy="57054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E88C59-33BE-4C9A-99BE-4B8D5DB579BF}"/>
              </a:ext>
            </a:extLst>
          </p:cNvPr>
          <p:cNvSpPr/>
          <p:nvPr/>
        </p:nvSpPr>
        <p:spPr>
          <a:xfrm>
            <a:off x="9915787" y="865078"/>
            <a:ext cx="1258349"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NoSQL </a:t>
            </a:r>
          </a:p>
          <a:p>
            <a:pPr algn="ctr"/>
            <a:r>
              <a:rPr lang="en-US" sz="1400" dirty="0"/>
              <a:t>Storage</a:t>
            </a:r>
          </a:p>
        </p:txBody>
      </p:sp>
      <p:sp>
        <p:nvSpPr>
          <p:cNvPr id="8" name="Rectangle 7">
            <a:extLst>
              <a:ext uri="{FF2B5EF4-FFF2-40B4-BE49-F238E27FC236}">
                <a16:creationId xmlns:a16="http://schemas.microsoft.com/office/drawing/2014/main" id="{54A9D115-A276-42C3-A7B0-7D7AF8C5FC6E}"/>
              </a:ext>
            </a:extLst>
          </p:cNvPr>
          <p:cNvSpPr/>
          <p:nvPr/>
        </p:nvSpPr>
        <p:spPr>
          <a:xfrm>
            <a:off x="5043973" y="1319962"/>
            <a:ext cx="785553"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SQL</a:t>
            </a:r>
          </a:p>
        </p:txBody>
      </p:sp>
      <p:sp>
        <p:nvSpPr>
          <p:cNvPr id="9" name="Rectangle 8">
            <a:extLst>
              <a:ext uri="{FF2B5EF4-FFF2-40B4-BE49-F238E27FC236}">
                <a16:creationId xmlns:a16="http://schemas.microsoft.com/office/drawing/2014/main" id="{00C03B6C-E0FB-4BF6-A274-DE57C6A2C12B}"/>
              </a:ext>
            </a:extLst>
          </p:cNvPr>
          <p:cNvSpPr/>
          <p:nvPr/>
        </p:nvSpPr>
        <p:spPr>
          <a:xfrm>
            <a:off x="3803008" y="3202498"/>
            <a:ext cx="550877" cy="2042188"/>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a:p>
            <a:pPr algn="ctr"/>
            <a:r>
              <a:rPr lang="en-US" dirty="0"/>
              <a:t>a</a:t>
            </a:r>
          </a:p>
          <a:p>
            <a:pPr algn="ctr"/>
            <a:r>
              <a:rPr lang="en-US" dirty="0"/>
              <a:t>d</a:t>
            </a:r>
          </a:p>
          <a:p>
            <a:pPr algn="ctr"/>
            <a:r>
              <a:rPr lang="en-US" dirty="0"/>
              <a:t>o</a:t>
            </a:r>
          </a:p>
          <a:p>
            <a:pPr algn="ctr"/>
            <a:r>
              <a:rPr lang="en-US" dirty="0"/>
              <a:t>o</a:t>
            </a:r>
          </a:p>
          <a:p>
            <a:pPr algn="ctr"/>
            <a:r>
              <a:rPr lang="en-US" dirty="0"/>
              <a:t>p</a:t>
            </a:r>
          </a:p>
          <a:p>
            <a:pPr algn="ctr"/>
            <a:endParaRPr lang="en-US" dirty="0"/>
          </a:p>
        </p:txBody>
      </p:sp>
      <p:sp>
        <p:nvSpPr>
          <p:cNvPr id="10" name="Rectangle 9">
            <a:extLst>
              <a:ext uri="{FF2B5EF4-FFF2-40B4-BE49-F238E27FC236}">
                <a16:creationId xmlns:a16="http://schemas.microsoft.com/office/drawing/2014/main" id="{C27E7393-9CA5-4B2D-98FC-56E0E708AC76}"/>
              </a:ext>
            </a:extLst>
          </p:cNvPr>
          <p:cNvSpPr/>
          <p:nvPr/>
        </p:nvSpPr>
        <p:spPr>
          <a:xfrm>
            <a:off x="7857934" y="943373"/>
            <a:ext cx="1041043" cy="405471"/>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 Memory MPP</a:t>
            </a:r>
          </a:p>
        </p:txBody>
      </p:sp>
      <p:sp>
        <p:nvSpPr>
          <p:cNvPr id="11" name="Rectangle 10">
            <a:extLst>
              <a:ext uri="{FF2B5EF4-FFF2-40B4-BE49-F238E27FC236}">
                <a16:creationId xmlns:a16="http://schemas.microsoft.com/office/drawing/2014/main" id="{371C3875-78B0-470F-9551-9448731551DF}"/>
              </a:ext>
            </a:extLst>
          </p:cNvPr>
          <p:cNvSpPr/>
          <p:nvPr/>
        </p:nvSpPr>
        <p:spPr>
          <a:xfrm>
            <a:off x="3803008" y="1319962"/>
            <a:ext cx="1029051"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Machine Learning</a:t>
            </a:r>
          </a:p>
        </p:txBody>
      </p:sp>
      <p:sp>
        <p:nvSpPr>
          <p:cNvPr id="12" name="Rectangle 11">
            <a:extLst>
              <a:ext uri="{FF2B5EF4-FFF2-40B4-BE49-F238E27FC236}">
                <a16:creationId xmlns:a16="http://schemas.microsoft.com/office/drawing/2014/main" id="{28E602D0-1B85-4763-8B8B-ADC04F4A7A4C}"/>
              </a:ext>
            </a:extLst>
          </p:cNvPr>
          <p:cNvSpPr/>
          <p:nvPr/>
        </p:nvSpPr>
        <p:spPr>
          <a:xfrm>
            <a:off x="6212481" y="1237470"/>
            <a:ext cx="785553"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ETL</a:t>
            </a:r>
          </a:p>
        </p:txBody>
      </p:sp>
      <p:sp>
        <p:nvSpPr>
          <p:cNvPr id="13" name="Rectangle 12">
            <a:extLst>
              <a:ext uri="{FF2B5EF4-FFF2-40B4-BE49-F238E27FC236}">
                <a16:creationId xmlns:a16="http://schemas.microsoft.com/office/drawing/2014/main" id="{E5932563-694A-4E4F-8EE0-58BBE9847A26}"/>
              </a:ext>
            </a:extLst>
          </p:cNvPr>
          <p:cNvSpPr/>
          <p:nvPr/>
        </p:nvSpPr>
        <p:spPr>
          <a:xfrm>
            <a:off x="5641384" y="5478969"/>
            <a:ext cx="1142194" cy="373216"/>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Queuing Service</a:t>
            </a:r>
          </a:p>
        </p:txBody>
      </p:sp>
      <p:sp>
        <p:nvSpPr>
          <p:cNvPr id="14" name="Rectangle 13">
            <a:extLst>
              <a:ext uri="{FF2B5EF4-FFF2-40B4-BE49-F238E27FC236}">
                <a16:creationId xmlns:a16="http://schemas.microsoft.com/office/drawing/2014/main" id="{0A7511A7-A7FA-48B1-88E4-6FF9CD7BCDD9}"/>
              </a:ext>
            </a:extLst>
          </p:cNvPr>
          <p:cNvSpPr/>
          <p:nvPr/>
        </p:nvSpPr>
        <p:spPr>
          <a:xfrm>
            <a:off x="7579710" y="5481227"/>
            <a:ext cx="1625541" cy="373216"/>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 Data to/From SQL Databases</a:t>
            </a:r>
          </a:p>
        </p:txBody>
      </p:sp>
      <p:sp>
        <p:nvSpPr>
          <p:cNvPr id="15" name="Rectangle 14">
            <a:extLst>
              <a:ext uri="{FF2B5EF4-FFF2-40B4-BE49-F238E27FC236}">
                <a16:creationId xmlns:a16="http://schemas.microsoft.com/office/drawing/2014/main" id="{9C0DEF58-5DB9-4C8F-90C6-DE9BB79E3D27}"/>
              </a:ext>
            </a:extLst>
          </p:cNvPr>
          <p:cNvSpPr/>
          <p:nvPr/>
        </p:nvSpPr>
        <p:spPr>
          <a:xfrm>
            <a:off x="1765276" y="5872385"/>
            <a:ext cx="1296706" cy="352247"/>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Streaming</a:t>
            </a:r>
          </a:p>
        </p:txBody>
      </p:sp>
      <p:sp>
        <p:nvSpPr>
          <p:cNvPr id="16" name="Rectangle 15">
            <a:extLst>
              <a:ext uri="{FF2B5EF4-FFF2-40B4-BE49-F238E27FC236}">
                <a16:creationId xmlns:a16="http://schemas.microsoft.com/office/drawing/2014/main" id="{71B8809E-DB45-4960-9658-3B9748FCFC62}"/>
              </a:ext>
            </a:extLst>
          </p:cNvPr>
          <p:cNvSpPr/>
          <p:nvPr/>
        </p:nvSpPr>
        <p:spPr>
          <a:xfrm>
            <a:off x="1653739" y="1007656"/>
            <a:ext cx="1029051" cy="352247"/>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Streaming</a:t>
            </a:r>
          </a:p>
        </p:txBody>
      </p:sp>
      <p:sp>
        <p:nvSpPr>
          <p:cNvPr id="17" name="Rectangle 16">
            <a:extLst>
              <a:ext uri="{FF2B5EF4-FFF2-40B4-BE49-F238E27FC236}">
                <a16:creationId xmlns:a16="http://schemas.microsoft.com/office/drawing/2014/main" id="{5D804F7D-A853-4F74-A31E-FA7475DE0201}"/>
              </a:ext>
            </a:extLst>
          </p:cNvPr>
          <p:cNvSpPr/>
          <p:nvPr/>
        </p:nvSpPr>
        <p:spPr>
          <a:xfrm>
            <a:off x="510607" y="1237470"/>
            <a:ext cx="1142024" cy="775889"/>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Distributed</a:t>
            </a:r>
          </a:p>
          <a:p>
            <a:pPr algn="ctr"/>
            <a:r>
              <a:rPr lang="en-US" sz="1400" dirty="0"/>
              <a:t>System</a:t>
            </a:r>
          </a:p>
          <a:p>
            <a:pPr algn="ctr"/>
            <a:r>
              <a:rPr lang="en-US" sz="1400" dirty="0"/>
              <a:t>Coordination</a:t>
            </a:r>
          </a:p>
          <a:p>
            <a:pPr algn="ctr"/>
            <a:endParaRPr lang="en-US" dirty="0"/>
          </a:p>
        </p:txBody>
      </p:sp>
      <p:sp>
        <p:nvSpPr>
          <p:cNvPr id="18" name="Rectangle 17">
            <a:extLst>
              <a:ext uri="{FF2B5EF4-FFF2-40B4-BE49-F238E27FC236}">
                <a16:creationId xmlns:a16="http://schemas.microsoft.com/office/drawing/2014/main" id="{9FE51DE6-4D7A-48EC-80B1-244B6EF77DCE}"/>
              </a:ext>
            </a:extLst>
          </p:cNvPr>
          <p:cNvSpPr/>
          <p:nvPr/>
        </p:nvSpPr>
        <p:spPr>
          <a:xfrm>
            <a:off x="7732464" y="3782067"/>
            <a:ext cx="515882" cy="1341615"/>
          </a:xfrm>
          <a:prstGeom prst="rect">
            <a:avLst/>
          </a:prstGeom>
          <a:solidFill>
            <a:srgbClr val="C0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a:p>
            <a:pPr algn="ctr"/>
            <a:r>
              <a:rPr lang="en-US" dirty="0"/>
              <a:t>A </a:t>
            </a:r>
          </a:p>
          <a:p>
            <a:pPr algn="ctr"/>
            <a:r>
              <a:rPr lang="en-US" dirty="0"/>
              <a:t>T</a:t>
            </a:r>
          </a:p>
          <a:p>
            <a:pPr algn="ctr"/>
            <a:r>
              <a:rPr lang="en-US" dirty="0"/>
              <a:t>C</a:t>
            </a:r>
          </a:p>
          <a:p>
            <a:pPr algn="ctr"/>
            <a:r>
              <a:rPr lang="en-US" dirty="0"/>
              <a:t>H</a:t>
            </a:r>
          </a:p>
        </p:txBody>
      </p:sp>
      <p:sp>
        <p:nvSpPr>
          <p:cNvPr id="19" name="Rectangle 18">
            <a:extLst>
              <a:ext uri="{FF2B5EF4-FFF2-40B4-BE49-F238E27FC236}">
                <a16:creationId xmlns:a16="http://schemas.microsoft.com/office/drawing/2014/main" id="{3AB81A3C-F9E6-4BF9-B37A-2F380EDE27AE}"/>
              </a:ext>
            </a:extLst>
          </p:cNvPr>
          <p:cNvSpPr/>
          <p:nvPr/>
        </p:nvSpPr>
        <p:spPr>
          <a:xfrm>
            <a:off x="7677334" y="2694590"/>
            <a:ext cx="1142024" cy="306970"/>
          </a:xfrm>
          <a:prstGeom prst="rect">
            <a:avLst/>
          </a:prstGeom>
          <a:solidFill>
            <a:srgbClr val="C0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Time</a:t>
            </a:r>
          </a:p>
        </p:txBody>
      </p:sp>
      <p:sp>
        <p:nvSpPr>
          <p:cNvPr id="20" name="Rectangle 19">
            <a:extLst>
              <a:ext uri="{FF2B5EF4-FFF2-40B4-BE49-F238E27FC236}">
                <a16:creationId xmlns:a16="http://schemas.microsoft.com/office/drawing/2014/main" id="{F1682A1D-F4C8-49FA-89A6-0E47AB19BA75}"/>
              </a:ext>
            </a:extLst>
          </p:cNvPr>
          <p:cNvSpPr/>
          <p:nvPr/>
        </p:nvSpPr>
        <p:spPr>
          <a:xfrm>
            <a:off x="2826712" y="1146108"/>
            <a:ext cx="818245"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Full Text</a:t>
            </a:r>
          </a:p>
          <a:p>
            <a:pPr algn="ctr"/>
            <a:r>
              <a:rPr lang="en-US" sz="1400" dirty="0"/>
              <a:t>Search</a:t>
            </a:r>
          </a:p>
        </p:txBody>
      </p:sp>
      <p:sp>
        <p:nvSpPr>
          <p:cNvPr id="2" name="Callout: Line 1">
            <a:extLst>
              <a:ext uri="{FF2B5EF4-FFF2-40B4-BE49-F238E27FC236}">
                <a16:creationId xmlns:a16="http://schemas.microsoft.com/office/drawing/2014/main" id="{5507CB24-0A97-4297-89AF-3EA4CB7DCA85}"/>
              </a:ext>
            </a:extLst>
          </p:cNvPr>
          <p:cNvSpPr/>
          <p:nvPr/>
        </p:nvSpPr>
        <p:spPr>
          <a:xfrm>
            <a:off x="9782427" y="154758"/>
            <a:ext cx="1391709" cy="562063"/>
          </a:xfrm>
          <a:prstGeom prst="borderCallout1">
            <a:avLst>
              <a:gd name="adj1" fmla="val 18750"/>
              <a:gd name="adj2" fmla="val -8333"/>
              <a:gd name="adj3" fmla="val 331903"/>
              <a:gd name="adj4" fmla="val -88364"/>
            </a:avLst>
          </a:prstGeom>
          <a:solidFill>
            <a:srgbClr val="7030A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Scala, Java, Python, R</a:t>
            </a:r>
          </a:p>
        </p:txBody>
      </p:sp>
    </p:spTree>
    <p:extLst>
      <p:ext uri="{BB962C8B-B14F-4D97-AF65-F5344CB8AC3E}">
        <p14:creationId xmlns:p14="http://schemas.microsoft.com/office/powerpoint/2010/main" val="4762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976" y="4178037"/>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7053" y="4349927"/>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271278" y="3925248"/>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2.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3.xml><?xml version="1.0" encoding="utf-8"?>
<ds:datastoreItem xmlns:ds="http://schemas.openxmlformats.org/officeDocument/2006/customXml" ds:itemID="{DFDF5CB5-7D37-4314-855D-FE9174FEA9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http://schemas.microsoft.com/sharepoint/v3"/>
    <ds:schemaRef ds:uri="230e9df3-be65-4c73-a93b-d1236ebd677e"/>
    <ds:schemaRef ds:uri="230E9DF3-BE65-4C73-A93B-D1236EBD677E"/>
    <ds:schemaRef ds:uri="http://www.w3.org/XML/1998/namespace"/>
    <ds:schemaRef ds:uri="http://purl.org/dc/dcmitype/"/>
  </ds:schemaRefs>
</ds:datastoreItem>
</file>

<file path=customXml/itemProps4.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5.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13531</TotalTime>
  <Words>1423</Words>
  <Application>Microsoft Office PowerPoint</Application>
  <PresentationFormat>Widescreen</PresentationFormat>
  <Paragraphs>347</Paragraphs>
  <Slides>20</Slides>
  <Notes>20</Notes>
  <HiddenSlides>2</HiddenSlides>
  <MMClips>0</MMClips>
  <ScaleCrop>false</ScaleCrop>
  <HeadingPairs>
    <vt:vector size="8" baseType="variant">
      <vt:variant>
        <vt:lpstr>Fonts Used</vt:lpstr>
      </vt:variant>
      <vt:variant>
        <vt:i4>19</vt:i4>
      </vt:variant>
      <vt:variant>
        <vt:lpstr>Theme</vt:lpstr>
      </vt:variant>
      <vt:variant>
        <vt:i4>8</vt:i4>
      </vt:variant>
      <vt:variant>
        <vt:lpstr>Embedded OLE Servers</vt:lpstr>
      </vt:variant>
      <vt:variant>
        <vt:i4>1</vt:i4>
      </vt:variant>
      <vt:variant>
        <vt:lpstr>Slide Titles</vt:lpstr>
      </vt:variant>
      <vt:variant>
        <vt:i4>20</vt:i4>
      </vt:variant>
    </vt:vector>
  </HeadingPairs>
  <TitlesOfParts>
    <vt:vector size="48" baseType="lpstr">
      <vt:lpstr>MS PGothic</vt:lpstr>
      <vt:lpstr>MS PGothic</vt:lpstr>
      <vt:lpstr>&amp;quot</vt:lpstr>
      <vt:lpstr>Arial</vt:lpstr>
      <vt:lpstr>Arial Black</vt:lpstr>
      <vt:lpstr>Arial Rounded MT Bold</vt:lpstr>
      <vt:lpstr>Calibri</vt:lpstr>
      <vt:lpstr>Calibri Light</vt:lpstr>
      <vt:lpstr>Century Gothic</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Azure Databricks A Brief Introduction   Bryan Cafferky Data Solutions Enabler</vt:lpstr>
      <vt:lpstr>PowerPoint Presentation</vt:lpstr>
      <vt:lpstr>Scale Up vs. Scale Out</vt:lpstr>
      <vt:lpstr>Scale Up vs. Scale Out</vt:lpstr>
      <vt:lpstr>PowerPoint Presentation</vt:lpstr>
      <vt:lpstr>Azure</vt:lpstr>
      <vt:lpstr>Databricks - Company Overview</vt:lpstr>
      <vt:lpstr>Azure Databricks</vt:lpstr>
      <vt:lpstr>Why Spark?</vt:lpstr>
      <vt:lpstr>Apache Spark</vt:lpstr>
      <vt:lpstr>PowerPoint Presentation</vt:lpstr>
      <vt:lpstr>General Spark Cluster Architecture</vt:lpstr>
      <vt:lpstr>Secure Collaboration</vt:lpstr>
      <vt:lpstr>Azure Databricks Integration with AAD</vt:lpstr>
      <vt:lpstr>Databricks Access Control</vt:lpstr>
      <vt:lpstr>Azure Databricks Core ARTIFACTS</vt:lpstr>
      <vt:lpstr>PowerPoint Presentation</vt:lpstr>
      <vt:lpstr>Advanced Analytics on Big Data</vt:lpstr>
      <vt:lpstr>Demonstration</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61</cp:revision>
  <dcterms:created xsi:type="dcterms:W3CDTF">2017-10-30T23:38:41Z</dcterms:created>
  <dcterms:modified xsi:type="dcterms:W3CDTF">2018-07-16T14:22:19Z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